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81" r:id="rId2"/>
    <p:sldId id="256" r:id="rId3"/>
    <p:sldId id="262" r:id="rId4"/>
    <p:sldId id="270" r:id="rId5"/>
    <p:sldId id="268" r:id="rId6"/>
    <p:sldId id="276" r:id="rId7"/>
    <p:sldId id="257" r:id="rId8"/>
    <p:sldId id="259" r:id="rId9"/>
    <p:sldId id="280" r:id="rId10"/>
    <p:sldId id="261" r:id="rId11"/>
    <p:sldId id="274" r:id="rId12"/>
    <p:sldId id="263" r:id="rId13"/>
    <p:sldId id="264" r:id="rId14"/>
    <p:sldId id="275" r:id="rId15"/>
    <p:sldId id="272" r:id="rId16"/>
    <p:sldId id="282" r:id="rId17"/>
    <p:sldId id="277" r:id="rId18"/>
    <p:sldId id="283" r:id="rId19"/>
    <p:sldId id="284" r:id="rId2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17/02/2014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17/02/2014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17/02/2014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17/02/2014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17/02/2014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17/02/2014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17/02/2014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17/02/2014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17/02/2014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17/02/2014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17/02/2014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2D36ED7-517B-43B1-9273-172FCD979D54}" type="datetimeFigureOut">
              <a:rPr lang="es-CO" smtClean="0"/>
              <a:pPr/>
              <a:t>17/02/2014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12527" y="3345809"/>
            <a:ext cx="7117180" cy="1470025"/>
          </a:xfrm>
        </p:spPr>
        <p:txBody>
          <a:bodyPr/>
          <a:lstStyle/>
          <a:p>
            <a:r>
              <a:rPr lang="es-CO" dirty="0" smtClean="0"/>
              <a:t>CUAL ES TU OBJETIVO EN LA VIDA ?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476672"/>
            <a:ext cx="2569252" cy="256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2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827584" y="260648"/>
            <a:ext cx="7117178" cy="1008112"/>
          </a:xfrm>
        </p:spPr>
        <p:txBody>
          <a:bodyPr/>
          <a:lstStyle/>
          <a:p>
            <a:pPr algn="l"/>
            <a:r>
              <a:rPr lang="es-CO" sz="3600" dirty="0"/>
              <a:t>Objetivos específicos</a:t>
            </a:r>
            <a:br>
              <a:rPr lang="es-CO" sz="3600" dirty="0"/>
            </a:br>
            <a:endParaRPr lang="es-CO" sz="36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09443" y="980728"/>
            <a:ext cx="7117178" cy="5184576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O" sz="2800" dirty="0" smtClean="0"/>
              <a:t>El fin de éstos es señalar los resultados o metas parciales que deben incluirse para poder lograr el objetivo general.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O" sz="2800" dirty="0" smtClean="0"/>
              <a:t>Son los pasos para llegar al objetivo final.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O" sz="2800" dirty="0" smtClean="0"/>
              <a:t>Los objetivos específicos son las respuestas a las preguntas parciales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O" sz="2800" dirty="0" smtClean="0"/>
              <a:t>Cada objetivo específico debe incluir un solo logro y lleva implícito una serie de actividades fundamentales para el cumplimiento del mismo.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308027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00034" y="1214422"/>
            <a:ext cx="807249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s-CO" sz="2800" dirty="0" smtClean="0"/>
              <a:t>Conviene precisar que son los objetivos específicos son los que se investigan y no el objetivo general.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s-ES" sz="28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s-CO" sz="28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s-CO" sz="2800" dirty="0" smtClean="0"/>
              <a:t>Los objetivos específicos se expresan  con verbos en infinitivo y en el orden en el que han de obtenerse dentro del proceso de obtención del objetivo general. </a:t>
            </a:r>
            <a:endParaRPr lang="es-CO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7117180" cy="936104"/>
          </a:xfrm>
        </p:spPr>
        <p:txBody>
          <a:bodyPr/>
          <a:lstStyle/>
          <a:p>
            <a:r>
              <a:rPr lang="es-CO" dirty="0" smtClean="0"/>
              <a:t> VERBOS</a:t>
            </a:r>
            <a:endParaRPr lang="es-CO" dirty="0"/>
          </a:p>
        </p:txBody>
      </p:sp>
      <p:sp>
        <p:nvSpPr>
          <p:cNvPr id="4" name="3 Multiplicar"/>
          <p:cNvSpPr/>
          <p:nvPr/>
        </p:nvSpPr>
        <p:spPr>
          <a:xfrm>
            <a:off x="2699792" y="1412776"/>
            <a:ext cx="3888432" cy="3816424"/>
          </a:xfrm>
          <a:prstGeom prst="mathMultiply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71600" y="1772816"/>
            <a:ext cx="7117180" cy="4464496"/>
          </a:xfrm>
        </p:spPr>
        <p:txBody>
          <a:bodyPr>
            <a:normAutofit/>
          </a:bodyPr>
          <a:lstStyle/>
          <a:p>
            <a:pPr algn="ctr"/>
            <a:r>
              <a:rPr lang="es-CO" sz="2800" dirty="0" smtClean="0"/>
              <a:t>OPTIMIZAR</a:t>
            </a:r>
          </a:p>
          <a:p>
            <a:pPr algn="ctr"/>
            <a:r>
              <a:rPr lang="es-CO" sz="2800" dirty="0" smtClean="0"/>
              <a:t>MAXIMIZAR</a:t>
            </a:r>
          </a:p>
          <a:p>
            <a:pPr algn="ctr"/>
            <a:r>
              <a:rPr lang="es-CO" sz="2800" dirty="0" smtClean="0"/>
              <a:t>MINIMIZAR</a:t>
            </a:r>
          </a:p>
          <a:p>
            <a:pPr algn="ctr"/>
            <a:r>
              <a:rPr lang="es-CO" sz="2800" dirty="0" smtClean="0"/>
              <a:t>HACER</a:t>
            </a:r>
          </a:p>
          <a:p>
            <a:pPr algn="ctr"/>
            <a:r>
              <a:rPr lang="es-CO" sz="2800" dirty="0" smtClean="0"/>
              <a:t>CONOCER</a:t>
            </a:r>
          </a:p>
          <a:p>
            <a:pPr algn="ctr"/>
            <a:r>
              <a:rPr lang="es-CO" sz="2800" dirty="0" smtClean="0"/>
              <a:t>ESTUDIAR</a:t>
            </a:r>
          </a:p>
          <a:p>
            <a:pPr algn="ctr"/>
            <a:r>
              <a:rPr lang="es-CO" sz="2800" dirty="0" smtClean="0"/>
              <a:t>PONER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9798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0270578"/>
              </p:ext>
            </p:extLst>
          </p:nvPr>
        </p:nvGraphicFramePr>
        <p:xfrm>
          <a:off x="683568" y="908720"/>
          <a:ext cx="7317793" cy="596896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68387"/>
                <a:gridCol w="1495909"/>
                <a:gridCol w="1224136"/>
                <a:gridCol w="1036062"/>
                <a:gridCol w="1082668"/>
                <a:gridCol w="1310631"/>
              </a:tblGrid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MEMORIA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COMPRENSIÓN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APLICACIÓN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ANÁLISIS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SÍNTESIS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EVALUACIÓN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Definir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Traducir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Aplicar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Distinguir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Componer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Juzgar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Enumerar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Exponer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Emplear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Analizar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Planear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Valorizar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Señalar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Discutir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Usar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Diferenciar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Proponer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Evaluar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Repetir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Describir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Demostrar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Calcular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Diseñar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Tasar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Relatar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Reconocer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Dramatizar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Probar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Formular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Comparar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Nombrar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Explicar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Practicar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Comparar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Ordenar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Corregir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348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Memorizar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Expresar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Ilustrar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Contrastar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Reunir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Poner en cuenta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Llamar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Identificar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Operar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Criticar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Coleccionar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Escoger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Enunciar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Localizar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Catalogar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Debatir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Construir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Calcular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Recopilar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Informar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Delinear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Solucionar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Crear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Distribuir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Decir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Revisar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Interpretar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Examinar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Organizar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Estimar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Recordar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Repasar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Comprobar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Categorizar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Preparar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Revisar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Interpretar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Organizar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Experimentar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Montar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Promediar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Traducir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Programar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Estimar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Dirigir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Medir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Traducir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Inspeccionar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Ensamblar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Enjuiciar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Cuestionar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Manejar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Discriminar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Diagramar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Resolver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Establecer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Relacionar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effectLst/>
                        </a:rPr>
                        <a:t>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effectLst/>
                        </a:rPr>
                        <a:t>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effectLst/>
                        </a:rPr>
                        <a:t>Discriminar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effectLst/>
                        </a:rPr>
                        <a:t>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26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60648"/>
            <a:ext cx="7802835" cy="627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69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xtracto"/>
          <p:cNvSpPr/>
          <p:nvPr/>
        </p:nvSpPr>
        <p:spPr>
          <a:xfrm>
            <a:off x="2555776" y="1484784"/>
            <a:ext cx="3960440" cy="2448272"/>
          </a:xfrm>
          <a:prstGeom prst="flowChartExtra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4" name="3 Conector recto de flecha"/>
          <p:cNvCxnSpPr/>
          <p:nvPr/>
        </p:nvCxnSpPr>
        <p:spPr>
          <a:xfrm flipH="1">
            <a:off x="2699792" y="1628800"/>
            <a:ext cx="1440160" cy="13681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flipH="1">
            <a:off x="2051720" y="1340768"/>
            <a:ext cx="1944216" cy="21602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H="1" flipV="1">
            <a:off x="4860032" y="1501266"/>
            <a:ext cx="1800200" cy="200761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flipV="1">
            <a:off x="2267744" y="1484784"/>
            <a:ext cx="1872208" cy="23126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2978915" y="4293096"/>
            <a:ext cx="311416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4022480" y="8367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TITULO</a:t>
            </a:r>
            <a:endParaRPr lang="es-CO" dirty="0"/>
          </a:p>
        </p:txBody>
      </p:sp>
      <p:sp>
        <p:nvSpPr>
          <p:cNvPr id="24" name="23 CuadroTexto"/>
          <p:cNvSpPr txBox="1"/>
          <p:nvPr/>
        </p:nvSpPr>
        <p:spPr>
          <a:xfrm>
            <a:off x="539552" y="392376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PREGUNTA PRINCIPAL</a:t>
            </a:r>
            <a:endParaRPr lang="es-CO" dirty="0"/>
          </a:p>
        </p:txBody>
      </p:sp>
      <p:sp>
        <p:nvSpPr>
          <p:cNvPr id="25" name="24 CuadroTexto"/>
          <p:cNvSpPr txBox="1"/>
          <p:nvPr/>
        </p:nvSpPr>
        <p:spPr>
          <a:xfrm>
            <a:off x="6660232" y="393370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OBJETIVO GENERAL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9747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74960" y="4505822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u="sng" dirty="0">
                <a:solidFill>
                  <a:srgbClr val="FF0000"/>
                </a:solidFill>
              </a:rPr>
              <a:t>EVALUACION</a:t>
            </a:r>
            <a:r>
              <a:rPr lang="es-CO" dirty="0"/>
              <a:t> DEL DEGOMADO DE ACEITE DE SOYA MEDIANTE UN PROCESO ENZIMATICOPARA LA </a:t>
            </a:r>
            <a:r>
              <a:rPr lang="es-CO" dirty="0" smtClean="0"/>
              <a:t>REFINACION </a:t>
            </a:r>
            <a:r>
              <a:rPr lang="es-CO" dirty="0"/>
              <a:t>DE ACEITES COMESTIBLES A NIVEL LABORATORIO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027534" y="801685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/>
              <a:t>¿Que efectos tiene sobre la etapa de </a:t>
            </a:r>
            <a:r>
              <a:rPr lang="es-CO" dirty="0" err="1" smtClean="0"/>
              <a:t>degomado</a:t>
            </a:r>
            <a:r>
              <a:rPr lang="es-CO" dirty="0" smtClean="0"/>
              <a:t>, en </a:t>
            </a:r>
            <a:r>
              <a:rPr lang="es-CO" dirty="0"/>
              <a:t> </a:t>
            </a:r>
            <a:r>
              <a:rPr lang="es-CO" dirty="0" smtClean="0"/>
              <a:t>la refinación de aceite de soya, el uso de un proceso enzimático como alternativa para al separación de </a:t>
            </a:r>
            <a:r>
              <a:rPr lang="es-CO" dirty="0" err="1" smtClean="0"/>
              <a:t>fosfátidos</a:t>
            </a:r>
            <a:r>
              <a:rPr lang="es-CO" dirty="0" smtClean="0"/>
              <a:t> ?</a:t>
            </a:r>
          </a:p>
          <a:p>
            <a:endParaRPr lang="es-CO" dirty="0"/>
          </a:p>
        </p:txBody>
      </p:sp>
      <p:sp>
        <p:nvSpPr>
          <p:cNvPr id="4" name="Rectángulo 3"/>
          <p:cNvSpPr/>
          <p:nvPr/>
        </p:nvSpPr>
        <p:spPr>
          <a:xfrm>
            <a:off x="1027534" y="2581129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u="sng" dirty="0" smtClean="0">
                <a:solidFill>
                  <a:srgbClr val="FF0000"/>
                </a:solidFill>
              </a:rPr>
              <a:t>Evaluar</a:t>
            </a:r>
            <a:r>
              <a:rPr lang="es-CO" sz="2000" dirty="0" smtClean="0"/>
              <a:t> el uso de un proceso enzimático en la etapa de </a:t>
            </a:r>
            <a:r>
              <a:rPr lang="es-CO" sz="2000" dirty="0" err="1" smtClean="0"/>
              <a:t>degomado</a:t>
            </a:r>
            <a:r>
              <a:rPr lang="es-CO" sz="2000" dirty="0" smtClean="0"/>
              <a:t>, para la refinación de aceite de soya, a nivel laboratorio</a:t>
            </a:r>
            <a:endParaRPr lang="es-CO" sz="2000" dirty="0"/>
          </a:p>
        </p:txBody>
      </p:sp>
      <p:sp>
        <p:nvSpPr>
          <p:cNvPr id="5" name="Rectángulo 4"/>
          <p:cNvSpPr/>
          <p:nvPr/>
        </p:nvSpPr>
        <p:spPr>
          <a:xfrm>
            <a:off x="467544" y="17934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2800" b="1" dirty="0" smtClean="0">
                <a:solidFill>
                  <a:schemeClr val="accent5">
                    <a:lumMod val="50000"/>
                  </a:schemeClr>
                </a:solidFill>
              </a:rPr>
              <a:t>PREGUNTA</a:t>
            </a:r>
            <a:endParaRPr lang="es-CO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67544" y="191912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OBJETIVO</a:t>
            </a:r>
            <a:endParaRPr lang="es-CO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40749" y="37268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600" dirty="0" smtClean="0">
                <a:solidFill>
                  <a:schemeClr val="accent5">
                    <a:lumMod val="50000"/>
                  </a:schemeClr>
                </a:solidFill>
              </a:rPr>
              <a:t>TITULO</a:t>
            </a:r>
            <a:endParaRPr lang="es-CO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9997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23528" y="620688"/>
            <a:ext cx="4680520" cy="792286"/>
          </a:xfrm>
        </p:spPr>
        <p:txBody>
          <a:bodyPr/>
          <a:lstStyle/>
          <a:p>
            <a:r>
              <a:rPr lang="es-CO" b="1" dirty="0" smtClean="0">
                <a:solidFill>
                  <a:srgbClr val="7030A0"/>
                </a:solidFill>
              </a:rPr>
              <a:t>Preguntas especificas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1520" y="1628800"/>
            <a:ext cx="3471277" cy="4119933"/>
          </a:xfrm>
        </p:spPr>
        <p:txBody>
          <a:bodyPr>
            <a:normAutofit/>
          </a:bodyPr>
          <a:lstStyle/>
          <a:p>
            <a:r>
              <a:rPr lang="es-CO" sz="1600" dirty="0" smtClean="0"/>
              <a:t>¿Cuáles son los parámetros de un proceso enzimático para el </a:t>
            </a:r>
            <a:r>
              <a:rPr lang="es-CO" sz="1600" dirty="0" err="1" smtClean="0"/>
              <a:t>degomado</a:t>
            </a:r>
            <a:r>
              <a:rPr lang="es-CO" sz="1600" dirty="0" smtClean="0"/>
              <a:t> del aceite de soya?.</a:t>
            </a:r>
          </a:p>
          <a:p>
            <a:r>
              <a:rPr lang="es-CO" sz="1600" dirty="0" smtClean="0"/>
              <a:t>¿Cuales son las características del proceso, al desarrollar el </a:t>
            </a:r>
            <a:r>
              <a:rPr lang="es-CO" sz="1600" dirty="0" err="1" smtClean="0"/>
              <a:t>degomado</a:t>
            </a:r>
            <a:r>
              <a:rPr lang="es-CO" sz="1600" dirty="0" smtClean="0"/>
              <a:t> con los parámetros ya establecido a nivel laboratorio.?</a:t>
            </a:r>
          </a:p>
          <a:p>
            <a:r>
              <a:rPr lang="es-CO" sz="1600" dirty="0" smtClean="0"/>
              <a:t>¿Cual es el rendimiento técnico y financiero del proceso de </a:t>
            </a:r>
            <a:r>
              <a:rPr lang="es-CO" sz="1600" dirty="0" err="1" smtClean="0"/>
              <a:t>degomado</a:t>
            </a:r>
            <a:r>
              <a:rPr lang="es-CO" sz="1600" dirty="0" smtClean="0"/>
              <a:t> enzimático respecto al proceso convencional?</a:t>
            </a:r>
            <a:endParaRPr lang="es-CO" sz="16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827672" y="836712"/>
            <a:ext cx="4316328" cy="576262"/>
          </a:xfrm>
        </p:spPr>
        <p:txBody>
          <a:bodyPr/>
          <a:lstStyle/>
          <a:p>
            <a:r>
              <a:rPr lang="es-CO" b="1" dirty="0" smtClean="0">
                <a:solidFill>
                  <a:srgbClr val="7030A0"/>
                </a:solidFill>
              </a:rPr>
              <a:t>Objetivos específicos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63280" y="1628801"/>
            <a:ext cx="3869160" cy="4232250"/>
          </a:xfrm>
        </p:spPr>
        <p:txBody>
          <a:bodyPr>
            <a:norm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Determinar</a:t>
            </a:r>
            <a:r>
              <a:rPr lang="es-CO" dirty="0" smtClean="0"/>
              <a:t> los parámetros del proceso enzimático para el </a:t>
            </a:r>
            <a:r>
              <a:rPr lang="es-CO" dirty="0" err="1" smtClean="0"/>
              <a:t>degomado</a:t>
            </a:r>
            <a:r>
              <a:rPr lang="es-CO" dirty="0" smtClean="0"/>
              <a:t> de aceite de soya.</a:t>
            </a:r>
          </a:p>
          <a:p>
            <a:r>
              <a:rPr lang="es-CO" b="1" dirty="0" smtClean="0">
                <a:solidFill>
                  <a:srgbClr val="FF0000"/>
                </a:solidFill>
              </a:rPr>
              <a:t>Realizar</a:t>
            </a:r>
            <a:r>
              <a:rPr lang="es-CO" dirty="0" smtClean="0"/>
              <a:t> el proceso de </a:t>
            </a:r>
            <a:r>
              <a:rPr lang="es-CO" dirty="0" err="1" smtClean="0"/>
              <a:t>degomado</a:t>
            </a:r>
            <a:r>
              <a:rPr lang="es-CO" dirty="0" smtClean="0"/>
              <a:t> enzimático, a nivel laboratorio, con los parámetros establecido.</a:t>
            </a:r>
          </a:p>
          <a:p>
            <a:r>
              <a:rPr lang="es-CO" b="1" dirty="0" smtClean="0">
                <a:solidFill>
                  <a:srgbClr val="FF0000"/>
                </a:solidFill>
              </a:rPr>
              <a:t>Determinar</a:t>
            </a:r>
            <a:r>
              <a:rPr lang="es-CO" dirty="0" smtClean="0"/>
              <a:t> el rendimiento técnico y financiero del proceso de </a:t>
            </a:r>
            <a:r>
              <a:rPr lang="es-CO" dirty="0" err="1" smtClean="0"/>
              <a:t>degomado</a:t>
            </a:r>
            <a:r>
              <a:rPr lang="es-CO" dirty="0" smtClean="0"/>
              <a:t> enzimático frente al proceso convencional</a:t>
            </a:r>
            <a:endParaRPr lang="es-CO" dirty="0"/>
          </a:p>
        </p:txBody>
      </p:sp>
      <p:sp>
        <p:nvSpPr>
          <p:cNvPr id="7" name="Flecha derecha 6"/>
          <p:cNvSpPr/>
          <p:nvPr/>
        </p:nvSpPr>
        <p:spPr>
          <a:xfrm>
            <a:off x="3869002" y="1988840"/>
            <a:ext cx="648072" cy="21602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714" y="3212976"/>
            <a:ext cx="670618" cy="27434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662" y="4653136"/>
            <a:ext cx="670618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98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74960" y="4505822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u="sng" dirty="0" smtClean="0">
                <a:solidFill>
                  <a:srgbClr val="FF0000"/>
                </a:solidFill>
              </a:rPr>
              <a:t>PROPUESTA </a:t>
            </a:r>
            <a:r>
              <a:rPr lang="es-CO" dirty="0" smtClean="0"/>
              <a:t> PARA LA RECUPERACION DE PURGAS EN LA TORRE DE ENFRIAMENTO DE TERMOPAIPA IV, POR MEDIO DE LA TECNICA DE ELECTROCOAGULACION</a:t>
            </a:r>
            <a:endParaRPr lang="es-CO" dirty="0"/>
          </a:p>
        </p:txBody>
      </p:sp>
      <p:sp>
        <p:nvSpPr>
          <p:cNvPr id="3" name="Rectángulo 2"/>
          <p:cNvSpPr/>
          <p:nvPr/>
        </p:nvSpPr>
        <p:spPr>
          <a:xfrm>
            <a:off x="1027534" y="801685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/>
              <a:t>¿Cuál es la tecnología que permite el mejoramiento de la calidad del agua de purgas en la torre de enfriamiento de TEMOPAIPA IV?</a:t>
            </a:r>
          </a:p>
          <a:p>
            <a:endParaRPr lang="es-CO" dirty="0"/>
          </a:p>
        </p:txBody>
      </p:sp>
      <p:sp>
        <p:nvSpPr>
          <p:cNvPr id="4" name="Rectángulo 3"/>
          <p:cNvSpPr/>
          <p:nvPr/>
        </p:nvSpPr>
        <p:spPr>
          <a:xfrm>
            <a:off x="1027534" y="2581129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u="sng" dirty="0" smtClean="0">
                <a:solidFill>
                  <a:srgbClr val="FF0000"/>
                </a:solidFill>
              </a:rPr>
              <a:t>Desarrollar</a:t>
            </a:r>
            <a:r>
              <a:rPr lang="es-CO" sz="2000" dirty="0" smtClean="0">
                <a:solidFill>
                  <a:srgbClr val="FF0000"/>
                </a:solidFill>
              </a:rPr>
              <a:t> </a:t>
            </a:r>
            <a:r>
              <a:rPr lang="es-CO" sz="2000" dirty="0" smtClean="0"/>
              <a:t>una propuesta para la recuperación del agua proveniente de purgas en la torre de enfriamiento de TERMOPAIPA IV por medio de la técnica de electrocoagulación.</a:t>
            </a:r>
            <a:endParaRPr lang="es-CO" sz="2000" dirty="0"/>
          </a:p>
        </p:txBody>
      </p:sp>
      <p:sp>
        <p:nvSpPr>
          <p:cNvPr id="5" name="Rectángulo 4"/>
          <p:cNvSpPr/>
          <p:nvPr/>
        </p:nvSpPr>
        <p:spPr>
          <a:xfrm>
            <a:off x="467544" y="17934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2800" b="1" dirty="0" smtClean="0">
                <a:solidFill>
                  <a:schemeClr val="accent5">
                    <a:lumMod val="50000"/>
                  </a:schemeClr>
                </a:solidFill>
              </a:rPr>
              <a:t>PREGUNTA</a:t>
            </a:r>
            <a:endParaRPr lang="es-CO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67544" y="191912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OBJETIVO</a:t>
            </a:r>
            <a:endParaRPr lang="es-CO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40749" y="37268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600" dirty="0" smtClean="0">
                <a:solidFill>
                  <a:schemeClr val="accent5">
                    <a:lumMod val="50000"/>
                  </a:schemeClr>
                </a:solidFill>
              </a:rPr>
              <a:t>TITULO</a:t>
            </a:r>
            <a:endParaRPr lang="es-CO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42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23528" y="620688"/>
            <a:ext cx="4680520" cy="792286"/>
          </a:xfrm>
        </p:spPr>
        <p:txBody>
          <a:bodyPr/>
          <a:lstStyle/>
          <a:p>
            <a:r>
              <a:rPr lang="es-CO" b="1" dirty="0" smtClean="0">
                <a:solidFill>
                  <a:srgbClr val="7030A0"/>
                </a:solidFill>
              </a:rPr>
              <a:t>Preguntas especificas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1520" y="1628800"/>
            <a:ext cx="3617482" cy="4320480"/>
          </a:xfrm>
        </p:spPr>
        <p:txBody>
          <a:bodyPr>
            <a:normAutofit/>
          </a:bodyPr>
          <a:lstStyle/>
          <a:p>
            <a:r>
              <a:rPr lang="es-CO" sz="1600" dirty="0" smtClean="0"/>
              <a:t>¿Cuál es la situación actual del agua proveniente de purgas en la torres de enfriamiento?.</a:t>
            </a:r>
          </a:p>
          <a:p>
            <a:r>
              <a:rPr lang="es-CO" sz="1600" dirty="0" smtClean="0"/>
              <a:t>¿Cuál es la configuración y parámetros requeridos para aplicar la técnica de electrocoagulación</a:t>
            </a:r>
          </a:p>
          <a:p>
            <a:r>
              <a:rPr lang="es-CO" sz="1600" dirty="0" smtClean="0"/>
              <a:t>Que resultados se obtiene con al técnica propuesta?</a:t>
            </a:r>
          </a:p>
          <a:p>
            <a:r>
              <a:rPr lang="es-CO" sz="1600" dirty="0" smtClean="0"/>
              <a:t>¿Cuáles serian los costos de la técnica seleccionada?</a:t>
            </a:r>
            <a:endParaRPr lang="es-CO" sz="16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827672" y="836712"/>
            <a:ext cx="4316328" cy="576262"/>
          </a:xfrm>
        </p:spPr>
        <p:txBody>
          <a:bodyPr/>
          <a:lstStyle/>
          <a:p>
            <a:r>
              <a:rPr lang="es-CO" b="1" dirty="0" smtClean="0">
                <a:solidFill>
                  <a:srgbClr val="7030A0"/>
                </a:solidFill>
              </a:rPr>
              <a:t>Objetivos específicos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63280" y="1628801"/>
            <a:ext cx="4085184" cy="4232250"/>
          </a:xfrm>
        </p:spPr>
        <p:txBody>
          <a:bodyPr>
            <a:norm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Diagnosticar</a:t>
            </a:r>
            <a:r>
              <a:rPr lang="es-CO" dirty="0" smtClean="0"/>
              <a:t>  el estado actual del agua proveniente de las purgas en la torre de enfriamiento. </a:t>
            </a:r>
          </a:p>
          <a:p>
            <a:r>
              <a:rPr lang="es-CO" b="1" dirty="0" smtClean="0">
                <a:solidFill>
                  <a:srgbClr val="FF0000"/>
                </a:solidFill>
              </a:rPr>
              <a:t>Seleccionar </a:t>
            </a:r>
            <a:r>
              <a:rPr lang="es-CO" dirty="0" smtClean="0"/>
              <a:t>la configuración y parámetros de la técnica de electrocoagulación.</a:t>
            </a:r>
          </a:p>
          <a:p>
            <a:r>
              <a:rPr lang="es-CO" b="1" dirty="0" smtClean="0">
                <a:solidFill>
                  <a:srgbClr val="FF0000"/>
                </a:solidFill>
              </a:rPr>
              <a:t>Evaluar </a:t>
            </a:r>
            <a:r>
              <a:rPr lang="es-CO" dirty="0" smtClean="0">
                <a:solidFill>
                  <a:schemeClr val="tx1"/>
                </a:solidFill>
              </a:rPr>
              <a:t>la técnica de electrocoagulación a nivel laboratorio.</a:t>
            </a:r>
          </a:p>
          <a:p>
            <a:r>
              <a:rPr lang="es-CO" b="1" dirty="0" smtClean="0">
                <a:solidFill>
                  <a:srgbClr val="FF0000"/>
                </a:solidFill>
              </a:rPr>
              <a:t>Realizar</a:t>
            </a:r>
            <a:r>
              <a:rPr lang="es-CO" dirty="0" smtClean="0">
                <a:solidFill>
                  <a:schemeClr val="tx1"/>
                </a:solidFill>
              </a:rPr>
              <a:t> el análisis financiero de la propuesta seleccionada.</a:t>
            </a:r>
            <a:endParaRPr lang="es-CO" dirty="0"/>
          </a:p>
        </p:txBody>
      </p:sp>
      <p:sp>
        <p:nvSpPr>
          <p:cNvPr id="7" name="Flecha derecha 6"/>
          <p:cNvSpPr/>
          <p:nvPr/>
        </p:nvSpPr>
        <p:spPr>
          <a:xfrm>
            <a:off x="3970254" y="2444070"/>
            <a:ext cx="648072" cy="21602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173" y="3514696"/>
            <a:ext cx="670618" cy="27434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0832" y="4460293"/>
            <a:ext cx="670618" cy="27434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2662" y="5229200"/>
            <a:ext cx="670618" cy="2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 idx="4294967295"/>
          </p:nvPr>
        </p:nvSpPr>
        <p:spPr>
          <a:xfrm>
            <a:off x="1371600" y="549275"/>
            <a:ext cx="7772400" cy="792163"/>
          </a:xfrm>
        </p:spPr>
        <p:txBody>
          <a:bodyPr/>
          <a:lstStyle/>
          <a:p>
            <a:r>
              <a:rPr lang="es-CO" b="1" dirty="0" smtClean="0"/>
              <a:t>OBJETIVOS</a:t>
            </a:r>
            <a:endParaRPr lang="es-CO" b="1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4294967295"/>
          </p:nvPr>
        </p:nvSpPr>
        <p:spPr>
          <a:xfrm>
            <a:off x="539552" y="1268760"/>
            <a:ext cx="8604448" cy="46085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s-CO" sz="3200" b="1" dirty="0" smtClean="0"/>
              <a:t>La formulación de los objetivos es esencial para el éxito de una investigación. </a:t>
            </a:r>
          </a:p>
          <a:p>
            <a:pPr>
              <a:buFont typeface="Wingdings" pitchFamily="2" charset="2"/>
              <a:buChar char="§"/>
            </a:pPr>
            <a:r>
              <a:rPr lang="es-CO" sz="3200" b="1" dirty="0" smtClean="0"/>
              <a:t>Implican los pasos a seguir durante la investigación y la manera de llegar a la respuesta de la pregunta planteada</a:t>
            </a:r>
            <a:endParaRPr lang="es-CO" sz="3200" b="1" dirty="0"/>
          </a:p>
        </p:txBody>
      </p:sp>
      <p:pic>
        <p:nvPicPr>
          <p:cNvPr id="4098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6632"/>
            <a:ext cx="173827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19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323528" y="476672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CO" sz="2800" dirty="0" smtClean="0"/>
              <a:t>Son especificaciones del objeto desde el punto de vista del nivel de conocimiento que se quiere obtener o aplicar. </a:t>
            </a:r>
          </a:p>
          <a:p>
            <a:pPr marL="457200" indent="-457200">
              <a:buFont typeface="Arial" pitchFamily="34" charset="0"/>
              <a:buChar char="•"/>
            </a:pPr>
            <a:endParaRPr lang="es-CO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s-CO" sz="2800" dirty="0" smtClean="0"/>
              <a:t>La situación final de una realidad, luego de la aplicación de ciertos procesos.</a:t>
            </a:r>
          </a:p>
          <a:p>
            <a:pPr marL="457200" indent="-457200">
              <a:buFont typeface="Arial" pitchFamily="34" charset="0"/>
              <a:buChar char="•"/>
            </a:pPr>
            <a:endParaRPr lang="es-CO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s-CO" sz="2800" dirty="0" smtClean="0"/>
              <a:t>Es el enunciado claro, conciso y preciso de las metas por alcanzar.</a:t>
            </a:r>
          </a:p>
          <a:p>
            <a:pPr marL="457200" indent="-457200">
              <a:buFont typeface="Arial" pitchFamily="34" charset="0"/>
              <a:buChar char="•"/>
            </a:pPr>
            <a:endParaRPr lang="es-CO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s-CO" sz="2800" dirty="0" smtClean="0"/>
              <a:t>Los objetivos orientan la definición de las variables ,los indicadores y el plan de análisis de los datos.</a:t>
            </a:r>
          </a:p>
          <a:p>
            <a:endParaRPr lang="es-CO" sz="2000" dirty="0" smtClean="0"/>
          </a:p>
        </p:txBody>
      </p:sp>
    </p:spTree>
    <p:extLst>
      <p:ext uri="{BB962C8B-B14F-4D97-AF65-F5344CB8AC3E}">
        <p14:creationId xmlns:p14="http://schemas.microsoft.com/office/powerpoint/2010/main" val="287137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88640"/>
            <a:ext cx="3312368" cy="230425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1844824"/>
            <a:ext cx="3312368" cy="223224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4005064"/>
            <a:ext cx="3686820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23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443841"/>
            <a:ext cx="8568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CO" sz="2800" dirty="0" smtClean="0"/>
              <a:t>El trabajo </a:t>
            </a:r>
            <a:r>
              <a:rPr lang="es-CO" sz="2800" dirty="0"/>
              <a:t>investigativo es evaluado por el logro de los objetivos a través de un proceso </a:t>
            </a:r>
            <a:r>
              <a:rPr lang="es-CO" sz="2800" dirty="0" smtClean="0"/>
              <a:t>sistemático.</a:t>
            </a:r>
            <a:endParaRPr lang="es-CO" sz="2800" dirty="0"/>
          </a:p>
          <a:p>
            <a:pPr marL="457200" indent="-457200">
              <a:buFont typeface="Arial" pitchFamily="34" charset="0"/>
              <a:buChar char="•"/>
            </a:pPr>
            <a:endParaRPr lang="es-CO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es-CO" sz="2800" dirty="0" smtClean="0"/>
              <a:t>Los </a:t>
            </a:r>
            <a:r>
              <a:rPr lang="es-CO" sz="2800" dirty="0"/>
              <a:t>resultados deben cumplir con todos los objetivos que se plantearon al momento de diseñar el proyecto.</a:t>
            </a:r>
          </a:p>
        </p:txBody>
      </p:sp>
    </p:spTree>
    <p:extLst>
      <p:ext uri="{BB962C8B-B14F-4D97-AF65-F5344CB8AC3E}">
        <p14:creationId xmlns:p14="http://schemas.microsoft.com/office/powerpoint/2010/main" val="97444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052736"/>
            <a:ext cx="6624736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69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indent="-342900" algn="l"/>
            <a:r>
              <a:rPr lang="es-CO" sz="2400" dirty="0" smtClean="0"/>
              <a:t/>
            </a:r>
            <a:br>
              <a:rPr lang="es-CO" sz="2400" dirty="0" smtClean="0"/>
            </a:br>
            <a:r>
              <a:rPr lang="es-CO" sz="2400" dirty="0" smtClean="0"/>
              <a:t/>
            </a:r>
            <a:br>
              <a:rPr lang="es-CO" sz="2400" dirty="0" smtClean="0"/>
            </a:br>
            <a:endParaRPr lang="es-CO" sz="2400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4294967295"/>
          </p:nvPr>
        </p:nvSpPr>
        <p:spPr>
          <a:xfrm>
            <a:off x="928662" y="214290"/>
            <a:ext cx="7116763" cy="792163"/>
          </a:xfrm>
        </p:spPr>
        <p:txBody>
          <a:bodyPr>
            <a:normAutofit/>
          </a:bodyPr>
          <a:lstStyle/>
          <a:p>
            <a:pPr algn="ctr"/>
            <a:r>
              <a:rPr lang="es-CO" sz="3200" b="1" dirty="0" smtClean="0"/>
              <a:t>BJETIVO GENERAL</a:t>
            </a:r>
          </a:p>
          <a:p>
            <a:pPr algn="ctr"/>
            <a:endParaRPr lang="es-CO" sz="3200" b="1" dirty="0"/>
          </a:p>
        </p:txBody>
      </p:sp>
      <p:sp>
        <p:nvSpPr>
          <p:cNvPr id="7" name="6 Rectángulo"/>
          <p:cNvSpPr/>
          <p:nvPr/>
        </p:nvSpPr>
        <p:spPr>
          <a:xfrm>
            <a:off x="500034" y="1142984"/>
            <a:ext cx="74295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400" dirty="0" smtClean="0"/>
              <a:t>Tiene como fin mostrar el nivel de conocimiento o la aplicación del mismo, que se desea obtener del fenómeno en estudio, como resultado de la investigación.</a:t>
            </a:r>
            <a:br>
              <a:rPr lang="es-CO" sz="2400" dirty="0" smtClean="0"/>
            </a:br>
            <a:r>
              <a:rPr lang="es-CO" sz="2400" dirty="0" smtClean="0"/>
              <a:t/>
            </a:r>
            <a:br>
              <a:rPr lang="es-CO" sz="2400" dirty="0" smtClean="0"/>
            </a:br>
            <a:r>
              <a:rPr lang="es-CO" sz="2400" dirty="0" smtClean="0"/>
              <a:t>Debe tener un único objetivo general.</a:t>
            </a:r>
            <a:br>
              <a:rPr lang="es-CO" sz="2400" dirty="0" smtClean="0"/>
            </a:br>
            <a:r>
              <a:rPr lang="es-CO" sz="2400" dirty="0" smtClean="0"/>
              <a:t/>
            </a:r>
            <a:br>
              <a:rPr lang="es-CO" sz="2400" dirty="0" smtClean="0"/>
            </a:br>
            <a:r>
              <a:rPr lang="es-CO" sz="2400" dirty="0" smtClean="0"/>
              <a:t>Deben ser consistentes con el problema.</a:t>
            </a:r>
            <a:br>
              <a:rPr lang="es-CO" sz="2400" dirty="0" smtClean="0"/>
            </a:br>
            <a:r>
              <a:rPr lang="es-CO" sz="2400" dirty="0" smtClean="0"/>
              <a:t/>
            </a:r>
            <a:br>
              <a:rPr lang="es-CO" sz="2400" dirty="0" smtClean="0"/>
            </a:br>
            <a:r>
              <a:rPr lang="es-CO" sz="2400" dirty="0" smtClean="0"/>
              <a:t>Los objetivos de investigación se construyen tomando como base la operatividad y el alcance de la investigación.</a:t>
            </a:r>
            <a:endParaRPr lang="es-CO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17" y="1331952"/>
            <a:ext cx="384081" cy="26824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24" y="3752076"/>
            <a:ext cx="384081" cy="26824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17" y="3026629"/>
            <a:ext cx="384081" cy="26824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57" y="4575563"/>
            <a:ext cx="384081" cy="2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94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785786" y="1125538"/>
            <a:ext cx="7643866" cy="4248150"/>
          </a:xfrm>
        </p:spPr>
        <p:txBody>
          <a:bodyPr>
            <a:normAutofit fontScale="90000"/>
          </a:bodyPr>
          <a:lstStyle/>
          <a:p>
            <a:r>
              <a:rPr lang="es-CO" sz="2800" dirty="0" smtClean="0"/>
              <a:t>Inicia por verbos fuertes, que indican acciones.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Se expresa una acción a llevar a cabo. 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Enfocarse a la solución del problema.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Ser realistas. 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Ser medibles.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Ser congruentes.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Ser importantes.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Redactarse evitando palabras subjetivas</a:t>
            </a:r>
            <a:br>
              <a:rPr lang="es-CO" sz="2800" dirty="0" smtClean="0"/>
            </a:br>
            <a:endParaRPr lang="es-CO" sz="2700" dirty="0"/>
          </a:p>
        </p:txBody>
      </p:sp>
      <p:sp>
        <p:nvSpPr>
          <p:cNvPr id="4" name="Flecha derecha 3"/>
          <p:cNvSpPr/>
          <p:nvPr/>
        </p:nvSpPr>
        <p:spPr>
          <a:xfrm>
            <a:off x="467544" y="188640"/>
            <a:ext cx="360040" cy="216024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523" y="1268760"/>
            <a:ext cx="384081" cy="26824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66" y="3489234"/>
            <a:ext cx="384081" cy="26824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34" y="4263502"/>
            <a:ext cx="384081" cy="26824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811431"/>
            <a:ext cx="384081" cy="26824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74117"/>
            <a:ext cx="384081" cy="26824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9" y="5004351"/>
            <a:ext cx="384081" cy="26824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72" y="5805353"/>
            <a:ext cx="384081" cy="2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91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284984"/>
            <a:ext cx="2362200" cy="193357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3212976"/>
            <a:ext cx="2895600" cy="179717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503008"/>
            <a:ext cx="2857500" cy="192849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8726" y="503008"/>
            <a:ext cx="2143125" cy="21431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552" y="593177"/>
            <a:ext cx="2495550" cy="18383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0192" y="3284984"/>
            <a:ext cx="27146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78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TC102455596[[fn=Primavera]]</Template>
  <TotalTime>450</TotalTime>
  <Words>773</Words>
  <Application>Microsoft Office PowerPoint</Application>
  <PresentationFormat>Presentación en pantalla (4:3)</PresentationFormat>
  <Paragraphs>202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8" baseType="lpstr">
      <vt:lpstr>Arial</vt:lpstr>
      <vt:lpstr>Calibri</vt:lpstr>
      <vt:lpstr>Courier New</vt:lpstr>
      <vt:lpstr>Times New Roman</vt:lpstr>
      <vt:lpstr>Trebuchet MS</vt:lpstr>
      <vt:lpstr>Verdana</vt:lpstr>
      <vt:lpstr>Wingdings</vt:lpstr>
      <vt:lpstr>Wingdings 2</vt:lpstr>
      <vt:lpstr>Spring</vt:lpstr>
      <vt:lpstr>CUAL ES TU OBJETIVO EN LA VIDA ?</vt:lpstr>
      <vt:lpstr>OBJETIVOS</vt:lpstr>
      <vt:lpstr>Presentación de PowerPoint</vt:lpstr>
      <vt:lpstr>Presentación de PowerPoint</vt:lpstr>
      <vt:lpstr>Presentación de PowerPoint</vt:lpstr>
      <vt:lpstr>Presentación de PowerPoint</vt:lpstr>
      <vt:lpstr>  </vt:lpstr>
      <vt:lpstr>Inicia por verbos fuertes, que indican acciones.  Se expresa una acción a llevar a cabo.   Enfocarse a la solución del problema.  Ser realistas.   Ser medibles.  Ser congruentes.  Ser importantes.  Redactarse evitando palabras subjetivas </vt:lpstr>
      <vt:lpstr>Presentación de PowerPoint</vt:lpstr>
      <vt:lpstr>Objetivos específicos </vt:lpstr>
      <vt:lpstr>Presentación de PowerPoint</vt:lpstr>
      <vt:lpstr> VERBOS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OBJETIVOS</dc:title>
  <dc:creator>Sala Internet</dc:creator>
  <cp:lastModifiedBy>Sala_Docentes07</cp:lastModifiedBy>
  <cp:revision>53</cp:revision>
  <dcterms:created xsi:type="dcterms:W3CDTF">2013-02-18T20:24:04Z</dcterms:created>
  <dcterms:modified xsi:type="dcterms:W3CDTF">2014-02-17T23:01:09Z</dcterms:modified>
</cp:coreProperties>
</file>